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handoutMasterIdLst>
    <p:handoutMasterId r:id="rId10"/>
  </p:handoutMasterIdLst>
  <p:sldIdLst>
    <p:sldId id="439" r:id="rId2"/>
    <p:sldId id="490" r:id="rId3"/>
    <p:sldId id="491" r:id="rId4"/>
    <p:sldId id="492" r:id="rId5"/>
    <p:sldId id="493" r:id="rId6"/>
    <p:sldId id="494" r:id="rId7"/>
    <p:sldId id="49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6" autoAdjust="0"/>
    <p:restoredTop sz="80620" autoAdjust="0"/>
  </p:normalViewPr>
  <p:slideViewPr>
    <p:cSldViewPr>
      <p:cViewPr>
        <p:scale>
          <a:sx n="134" d="100"/>
          <a:sy n="134" d="100"/>
        </p:scale>
        <p:origin x="-76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58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6D20BEE-48B4-4008-9EA4-5D460A5C63F1}" type="datetimeFigureOut">
              <a:rPr lang="zh-CN" altLang="en-US"/>
              <a:pPr>
                <a:defRPr/>
              </a:pPr>
              <a:t>12/15/14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FF04D23-A315-4C2D-BBC5-EA539AD9D9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809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46ABD91-8CF2-4B87-8D34-77BEFEB33C95}" type="datetimeFigureOut">
              <a:rPr lang="zh-CN" altLang="en-US"/>
              <a:pPr>
                <a:defRPr/>
              </a:pPr>
              <a:t>12/15/14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66E7353-F855-4EF2-99FC-DF3C4DCAFA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869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5651500" y="3141663"/>
            <a:ext cx="3744913" cy="3743325"/>
          </a:xfrm>
          <a:prstGeom prst="rect">
            <a:avLst/>
          </a:prstGeom>
          <a:blipFill dpi="0" rotWithShape="1">
            <a:blip r:embed="rId3">
              <a:alphaModFix amt="3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5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7938"/>
            <a:ext cx="90487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/>
          <a:lstStyle>
            <a:lvl1pPr algn="l">
              <a:defRPr sz="5400" cap="none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5254352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061DF4-6B17-415A-96A2-F7A89BBF5C26}" type="datetime1">
              <a:rPr lang="zh-CN" altLang="en-US"/>
              <a:pPr>
                <a:defRPr/>
              </a:pPr>
              <a:t>12/15/14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5653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956C0-8D43-4079-B531-DD6B0D4FF5EF}" type="datetime1">
              <a:rPr lang="zh-CN" altLang="en-US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5265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328592"/>
          </a:xfrm>
        </p:spPr>
        <p:txBody>
          <a:bodyPr vert="eaVert" anchor="b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3285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5E9DA-B955-4964-A235-B43DE7963E5B}" type="datetime1">
              <a:rPr lang="zh-CN" altLang="en-US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1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453336"/>
            <a:ext cx="360000" cy="35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712043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182563" indent="-182563">
              <a:buFont typeface="Wingdings" pitchFamily="2" charset="2"/>
              <a:buChar char="l"/>
              <a:defRPr sz="2400"/>
            </a:lvl1pPr>
            <a:lvl2pPr marL="457200" indent="-182563">
              <a:buFont typeface="Wingdings" pitchFamily="2" charset="2"/>
              <a:buChar char="l"/>
              <a:defRPr sz="2000"/>
            </a:lvl2pPr>
            <a:lvl3pPr marL="730250" indent="-182563">
              <a:buFont typeface="Wingdings" pitchFamily="2" charset="2"/>
              <a:buChar char="l"/>
              <a:defRPr sz="2400"/>
            </a:lvl3pPr>
            <a:lvl4pPr marL="1004888" indent="-182563">
              <a:buFont typeface="Wingdings" pitchFamily="2" charset="2"/>
              <a:buChar char="l"/>
              <a:defRPr sz="2000"/>
            </a:lvl4pPr>
            <a:lvl5pPr marL="1187450" indent="-136525">
              <a:buFont typeface="Wingdings" pitchFamily="2" charset="2"/>
              <a:buChar char="l"/>
              <a:defRPr sz="1600"/>
            </a:lvl5pPr>
            <a:lvl6pPr marL="1188720" indent="0">
              <a:buFont typeface="Wingdings" pitchFamily="2" charset="2"/>
              <a:buNone/>
              <a:defRPr/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81822-5108-4199-9366-627F12F9A8BE}" type="datetime1">
              <a:rPr lang="zh-CN" altLang="en-US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3168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8D45251-4804-4985-952A-1E830C8839A7}" type="datetime1">
              <a:rPr lang="zh-CN" altLang="en-US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885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338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338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794F0-9EB3-414A-8462-13EED496EA4D}" type="datetime1">
              <a:rPr lang="zh-CN" altLang="en-US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782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4572000" y="1052513"/>
            <a:ext cx="0" cy="53482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3931920" cy="46168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0512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772816"/>
            <a:ext cx="3931920" cy="46168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25C2C12-3EF7-4BA3-800B-292F533E7F84}" type="datetime1">
              <a:rPr lang="zh-CN" altLang="en-US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1990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431A7-802A-4668-A50A-613A7754AD22}" type="datetime1">
              <a:rPr lang="zh-CN" altLang="en-US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741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45029-411D-4F63-897A-B114ACC86482}" type="datetime1">
              <a:rPr lang="zh-CN" altLang="en-US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9813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>
            <a:off x="2774950" y="1052513"/>
            <a:ext cx="0" cy="531812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1200"/>
            <a:ext cx="2139696" cy="1441696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051200"/>
            <a:ext cx="5715000" cy="53194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636912"/>
            <a:ext cx="2139696" cy="37372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DE8CB8-79C5-49E1-BB2B-1269D1A98FEB}" type="datetime1">
              <a:rPr lang="zh-CN" altLang="en-US"/>
              <a:pPr>
                <a:defRPr/>
              </a:pPr>
              <a:t>12/15/14</a:t>
            </a:fld>
            <a:endParaRPr lang="zh-CN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4524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120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2626" y="1051200"/>
            <a:ext cx="5673830" cy="5285669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dirty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2139696" cy="39555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BAE7E-39CA-4DAF-87B9-6E7D5803087F}" type="datetime1">
              <a:rPr lang="zh-CN" altLang="en-US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2980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52513"/>
            <a:ext cx="82296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0" y="-26988"/>
            <a:ext cx="9144000" cy="9810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2438" y="6453188"/>
            <a:ext cx="2390775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16544B8-CFE9-47A5-B641-028967F69698}" type="datetime1">
              <a:rPr lang="zh-CN" altLang="en-US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213" y="6453188"/>
            <a:ext cx="5832475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 algn="r">
              <a:defRPr/>
            </a:pPr>
            <a:r>
              <a:rPr lang="en-US" altLang="zh-CN" dirty="0" smtClean="0"/>
              <a:t>Visual Analytics Group | CAD&amp;CG</a:t>
            </a:r>
            <a:r>
              <a:rPr lang="zh-CN" altLang="en-US" dirty="0" smtClean="0"/>
              <a:t>国家重点实验室</a:t>
            </a:r>
            <a:endParaRPr lang="zh-CN" alt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1" r:id="rId2"/>
    <p:sldLayoutId id="2147483819" r:id="rId3"/>
    <p:sldLayoutId id="2147483812" r:id="rId4"/>
    <p:sldLayoutId id="2147483820" r:id="rId5"/>
    <p:sldLayoutId id="2147483813" r:id="rId6"/>
    <p:sldLayoutId id="2147483814" r:id="rId7"/>
    <p:sldLayoutId id="2147483821" r:id="rId8"/>
    <p:sldLayoutId id="2147483815" r:id="rId9"/>
    <p:sldLayoutId id="2147483816" r:id="rId10"/>
    <p:sldLayoutId id="2147483817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 kern="1200" spc="-1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  <a:ea typeface="宋体" charset="-122"/>
        </a:defRPr>
      </a:lvl9pPr>
    </p:titleStyle>
    <p:bodyStyle>
      <a:lvl1pPr marL="182563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u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sz="3600" dirty="0" smtClean="0">
                <a:latin typeface="Helvetica"/>
                <a:ea typeface="黑体"/>
                <a:cs typeface="Helvetica"/>
              </a:rPr>
              <a:t>Summary</a:t>
            </a:r>
            <a:r>
              <a:rPr lang="zh-CN" altLang="en-US" sz="3600" dirty="0" smtClean="0">
                <a:latin typeface="Helvetica"/>
                <a:ea typeface="黑体"/>
                <a:cs typeface="Helvetica"/>
              </a:rPr>
              <a:t> </a:t>
            </a:r>
            <a:r>
              <a:rPr lang="en-US" altLang="zh-CN" sz="3600" dirty="0" smtClean="0">
                <a:latin typeface="Helvetica"/>
                <a:ea typeface="黑体"/>
                <a:cs typeface="Helvetica"/>
              </a:rPr>
              <a:t>of</a:t>
            </a:r>
            <a:r>
              <a:rPr lang="zh-CN" altLang="en-US" sz="3600" dirty="0" smtClean="0">
                <a:latin typeface="Helvetica"/>
                <a:ea typeface="黑体"/>
                <a:cs typeface="Helvetica"/>
              </a:rPr>
              <a:t> </a:t>
            </a:r>
            <a:r>
              <a:rPr lang="en-US" altLang="zh-CN" sz="3600" dirty="0" smtClean="0">
                <a:latin typeface="Helvetica"/>
                <a:ea typeface="黑体"/>
                <a:cs typeface="Helvetica"/>
              </a:rPr>
              <a:t>Improvements</a:t>
            </a:r>
            <a:r>
              <a:rPr lang="zh-CN" altLang="en-US" sz="3600" dirty="0" smtClean="0">
                <a:latin typeface="Helvetica"/>
                <a:ea typeface="黑体"/>
                <a:cs typeface="Helvetica"/>
              </a:rPr>
              <a:t> </a:t>
            </a:r>
            <a:r>
              <a:rPr lang="en-US" altLang="zh-CN" sz="3600" dirty="0" smtClean="0">
                <a:latin typeface="Helvetica"/>
                <a:ea typeface="黑体"/>
                <a:cs typeface="Helvetica"/>
              </a:rPr>
              <a:t>for</a:t>
            </a:r>
            <a:r>
              <a:rPr lang="en-US" altLang="zh-CN" sz="3600" dirty="0">
                <a:latin typeface="Helvetica"/>
                <a:ea typeface="黑体"/>
                <a:cs typeface="Helvetica"/>
              </a:rPr>
              <a:t/>
            </a:r>
            <a:br>
              <a:rPr lang="en-US" altLang="zh-CN" sz="3600" dirty="0">
                <a:latin typeface="Helvetica"/>
                <a:ea typeface="黑体"/>
                <a:cs typeface="Helvetica"/>
              </a:rPr>
            </a:br>
            <a:r>
              <a:rPr lang="en-US" altLang="zh-CN" sz="3600" dirty="0" smtClean="0">
                <a:latin typeface="Helvetica"/>
                <a:ea typeface="黑体"/>
                <a:cs typeface="Helvetica"/>
              </a:rPr>
              <a:t>Visual</a:t>
            </a:r>
            <a:r>
              <a:rPr lang="zh-CN" altLang="en-US" sz="3600" dirty="0" smtClean="0">
                <a:latin typeface="Helvetica"/>
                <a:ea typeface="黑体"/>
                <a:cs typeface="Helvetica"/>
              </a:rPr>
              <a:t> </a:t>
            </a:r>
            <a:r>
              <a:rPr lang="en-US" altLang="zh-CN" sz="3600" dirty="0" smtClean="0">
                <a:latin typeface="Helvetica"/>
                <a:ea typeface="黑体"/>
                <a:cs typeface="Helvetica"/>
              </a:rPr>
              <a:t>SVM</a:t>
            </a:r>
            <a:r>
              <a:rPr lang="zh-CN" altLang="en-US" sz="3600" dirty="0" smtClean="0">
                <a:latin typeface="Helvetica"/>
                <a:ea typeface="黑体"/>
                <a:cs typeface="Helvetica"/>
              </a:rPr>
              <a:t> </a:t>
            </a:r>
            <a:r>
              <a:rPr lang="en-US" altLang="zh-CN" sz="3600" dirty="0" smtClean="0">
                <a:latin typeface="Helvetica"/>
                <a:ea typeface="黑体"/>
                <a:cs typeface="Helvetica"/>
              </a:rPr>
              <a:t>Project</a:t>
            </a:r>
            <a:endParaRPr lang="en-US" altLang="zh-CN" sz="3600" dirty="0">
              <a:latin typeface="Helvetica"/>
              <a:ea typeface="黑体"/>
              <a:cs typeface="Helvetica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5254625" cy="2444080"/>
          </a:xfrm>
        </p:spPr>
        <p:txBody>
          <a:bodyPr/>
          <a:lstStyle/>
          <a:p>
            <a:pPr>
              <a:defRPr/>
            </a:pPr>
            <a:endParaRPr lang="en-US" altLang="zh-CN" sz="200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9697E65-0934-469C-8FCF-DCEF7F8A9281}" type="datetime1">
              <a:rPr lang="zh-CN" altLang="en-US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Visual Analytics Group | CAD&amp;CG</a:t>
            </a:r>
            <a:r>
              <a:rPr lang="zh-CN" altLang="en-US" dirty="0"/>
              <a:t>国家重点实验室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T1. Training process control</a:t>
            </a:r>
          </a:p>
          <a:p>
            <a:pPr lvl="1"/>
            <a:r>
              <a:rPr lang="en-US" dirty="0" smtClean="0"/>
              <a:t>T1.1 For SVMs, how to (partially) inspect the training process? How to get insight from the optimization iterations?</a:t>
            </a:r>
          </a:p>
          <a:p>
            <a:pPr lvl="1"/>
            <a:r>
              <a:rPr lang="en-US" dirty="0" smtClean="0"/>
              <a:t>T1.2 How to (visually) predict whether a specific training process is going to have a good result? (or should be shut down before stopped)</a:t>
            </a:r>
          </a:p>
          <a:p>
            <a:pPr lvl="1"/>
            <a:endParaRPr lang="en-US" dirty="0"/>
          </a:p>
          <a:p>
            <a:r>
              <a:rPr lang="en-US" dirty="0" smtClean="0"/>
              <a:t>T2. SVM Selection</a:t>
            </a:r>
          </a:p>
          <a:p>
            <a:pPr lvl="1"/>
            <a:r>
              <a:rPr lang="en-US" dirty="0" smtClean="0"/>
              <a:t>T2.1 How to compare the results of hundreds of models?</a:t>
            </a:r>
          </a:p>
          <a:p>
            <a:pPr lvl="1"/>
            <a:r>
              <a:rPr lang="en-US" dirty="0" smtClean="0"/>
              <a:t>T2.2 How to precisely compare two training results?</a:t>
            </a:r>
          </a:p>
          <a:p>
            <a:pPr lvl="1"/>
            <a:endParaRPr lang="en-US" dirty="0"/>
          </a:p>
          <a:p>
            <a:r>
              <a:rPr lang="en-US" dirty="0" smtClean="0"/>
              <a:t>T3. SVM Rule Extraction</a:t>
            </a:r>
          </a:p>
          <a:p>
            <a:endParaRPr lang="en-US" dirty="0"/>
          </a:p>
          <a:p>
            <a:r>
              <a:rPr lang="zh-CN" altLang="en-US" dirty="0" smtClean="0">
                <a:latin typeface="宋体"/>
                <a:ea typeface="宋体"/>
                <a:cs typeface="宋体"/>
              </a:rPr>
              <a:t>顺序</a:t>
            </a:r>
            <a:r>
              <a:rPr lang="en-US" dirty="0" smtClean="0">
                <a:latin typeface="宋体"/>
                <a:ea typeface="宋体"/>
                <a:cs typeface="宋体"/>
              </a:rPr>
              <a:t>逻辑：</a:t>
            </a:r>
            <a:r>
              <a:rPr lang="en-US" altLang="zh-CN" dirty="0" smtClean="0">
                <a:latin typeface="宋体"/>
                <a:ea typeface="宋体"/>
                <a:cs typeface="宋体"/>
              </a:rPr>
              <a:t>T</a:t>
            </a:r>
            <a:r>
              <a:rPr lang="en-US" dirty="0" smtClean="0">
                <a:latin typeface="宋体"/>
                <a:ea typeface="宋体"/>
                <a:cs typeface="宋体"/>
              </a:rPr>
              <a:t>1.探索</a:t>
            </a:r>
            <a:r>
              <a:rPr lang="zh-CN" altLang="en-US" dirty="0" smtClean="0">
                <a:latin typeface="宋体"/>
                <a:ea typeface="宋体"/>
                <a:cs typeface="宋体"/>
              </a:rPr>
              <a:t>单个</a:t>
            </a:r>
            <a:r>
              <a:rPr lang="en-US" altLang="zh-CN" dirty="0" smtClean="0">
                <a:latin typeface="宋体"/>
                <a:ea typeface="宋体"/>
                <a:cs typeface="宋体"/>
              </a:rPr>
              <a:t>model</a:t>
            </a:r>
            <a:r>
              <a:rPr lang="zh-CN" altLang="en-US" dirty="0" smtClean="0">
                <a:latin typeface="宋体"/>
                <a:ea typeface="宋体"/>
                <a:cs typeface="宋体"/>
              </a:rPr>
              <a:t>的形成过程；</a:t>
            </a:r>
            <a:r>
              <a:rPr lang="en-US" altLang="zh-CN" dirty="0" smtClean="0">
                <a:latin typeface="宋体"/>
                <a:ea typeface="宋体"/>
                <a:cs typeface="宋体"/>
              </a:rPr>
              <a:t>T2</a:t>
            </a:r>
            <a:r>
              <a:rPr lang="zh-CN" altLang="en-US" dirty="0" smtClean="0">
                <a:latin typeface="宋体"/>
                <a:ea typeface="宋体"/>
                <a:cs typeface="宋体"/>
              </a:rPr>
              <a:t>.比较多个</a:t>
            </a:r>
            <a:r>
              <a:rPr lang="en-US" altLang="zh-CN" dirty="0" smtClean="0">
                <a:latin typeface="宋体"/>
                <a:ea typeface="宋体"/>
                <a:cs typeface="宋体"/>
              </a:rPr>
              <a:t>model</a:t>
            </a:r>
            <a:r>
              <a:rPr lang="zh-CN" altLang="en-US" dirty="0" smtClean="0">
                <a:latin typeface="宋体"/>
                <a:ea typeface="宋体"/>
                <a:cs typeface="宋体"/>
              </a:rPr>
              <a:t>的优劣；</a:t>
            </a:r>
            <a:r>
              <a:rPr lang="en-US" altLang="zh-CN" dirty="0" smtClean="0">
                <a:latin typeface="宋体"/>
                <a:ea typeface="宋体"/>
                <a:cs typeface="宋体"/>
              </a:rPr>
              <a:t>T3.</a:t>
            </a:r>
            <a:r>
              <a:rPr lang="zh-CN" altLang="en-US" dirty="0" smtClean="0">
                <a:latin typeface="宋体"/>
                <a:ea typeface="宋体"/>
                <a:cs typeface="宋体"/>
              </a:rPr>
              <a:t>从</a:t>
            </a:r>
            <a:r>
              <a:rPr lang="en-US" altLang="zh-CN" dirty="0" smtClean="0">
                <a:latin typeface="宋体"/>
                <a:ea typeface="宋体"/>
                <a:cs typeface="宋体"/>
              </a:rPr>
              <a:t>model</a:t>
            </a:r>
            <a:r>
              <a:rPr lang="zh-CN" altLang="en-US" dirty="0" smtClean="0">
                <a:latin typeface="宋体"/>
                <a:ea typeface="宋体"/>
                <a:cs typeface="宋体"/>
              </a:rPr>
              <a:t>中抽取知识</a:t>
            </a:r>
            <a:endParaRPr lang="en-US" dirty="0" smtClean="0">
              <a:latin typeface="宋体"/>
              <a:ea typeface="宋体"/>
              <a:cs typeface="宋体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6722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T1. Training process </a:t>
            </a:r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2664519"/>
          </a:xfrm>
        </p:spPr>
        <p:txBody>
          <a:bodyPr/>
          <a:lstStyle/>
          <a:p>
            <a:r>
              <a:rPr lang="en-US" dirty="0" smtClean="0"/>
              <a:t>Motivation</a:t>
            </a:r>
            <a:r>
              <a:rPr lang="en-US" dirty="0" smtClean="0">
                <a:ea typeface="宋体"/>
                <a:cs typeface="宋体"/>
              </a:rPr>
              <a:t>: per-iteration analysis</a:t>
            </a:r>
          </a:p>
          <a:p>
            <a:r>
              <a:rPr lang="en-US" dirty="0" smtClean="0">
                <a:ea typeface="宋体"/>
                <a:cs typeface="宋体"/>
              </a:rPr>
              <a:t>Contribution: introduce per-iteration analysis into the SVM as “a key to the black box”</a:t>
            </a:r>
          </a:p>
          <a:p>
            <a:r>
              <a:rPr lang="en-US" dirty="0" smtClean="0">
                <a:ea typeface="宋体"/>
                <a:cs typeface="宋体"/>
              </a:rPr>
              <a:t>Core idea: comparison between different scatter-plot views</a:t>
            </a:r>
            <a:r>
              <a:rPr lang="en-US" dirty="0" smtClean="0">
                <a:ea typeface="宋体"/>
                <a:cs typeface="宋体"/>
              </a:rPr>
              <a:t>  and display the evolution along the # of iterations together with the performance</a:t>
            </a:r>
            <a:endParaRPr lang="en-US" dirty="0">
              <a:ea typeface="宋体"/>
              <a:cs typeface="宋体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259632" y="3861048"/>
            <a:ext cx="6624736" cy="19442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creen Shot 2014-12-15 at 08.17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221088"/>
            <a:ext cx="1061328" cy="923237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0" name="Picture 9" descr="Screen Shot 2014-12-15 at 08.17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221088"/>
            <a:ext cx="1061328" cy="923237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1" name="Picture 10" descr="Screen Shot 2014-12-15 at 08.17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221088"/>
            <a:ext cx="1061328" cy="923237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5724128" y="44371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……</a:t>
            </a:r>
            <a:endParaRPr lang="en-US" dirty="0"/>
          </a:p>
        </p:txBody>
      </p:sp>
      <p:pic>
        <p:nvPicPr>
          <p:cNvPr id="13" name="Picture 12" descr="Screen Shot 2014-12-15 at 08.17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221088"/>
            <a:ext cx="1061328" cy="923237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763688" y="53012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iter1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131840" y="53012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iter2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12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iter3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00192" y="53012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Iter</a:t>
            </a:r>
            <a:r>
              <a:rPr lang="zh-CN" altLang="en-US" dirty="0" smtClean="0"/>
              <a:t> </a:t>
            </a:r>
            <a:r>
              <a:rPr lang="en-US" altLang="zh-CN" dirty="0" smtClean="0"/>
              <a:t>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403648" y="378904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Model</a:t>
            </a:r>
            <a:r>
              <a:rPr lang="zh-CN" altLang="en-US" dirty="0" smtClean="0"/>
              <a:t> </a:t>
            </a:r>
            <a:r>
              <a:rPr lang="en-US" altLang="zh-CN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126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T1. Training process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(T1.1)</a:t>
            </a:r>
            <a:r>
              <a:rPr lang="zh-CN" altLang="en-US" dirty="0" smtClean="0"/>
              <a:t> </a:t>
            </a:r>
            <a:r>
              <a:rPr lang="en-US" altLang="zh-CN" dirty="0" smtClean="0"/>
              <a:t>Partial</a:t>
            </a:r>
            <a:r>
              <a:rPr lang="zh-CN" altLang="en-US" dirty="0" smtClean="0"/>
              <a:t> </a:t>
            </a:r>
            <a:r>
              <a:rPr lang="en-US" altLang="zh-CN" dirty="0" smtClean="0"/>
              <a:t>inspection:</a:t>
            </a:r>
            <a:r>
              <a:rPr lang="zh-CN" altLang="en-US" dirty="0" smtClean="0"/>
              <a:t> </a:t>
            </a:r>
            <a:r>
              <a:rPr lang="en-US" altLang="zh-CN" dirty="0" smtClean="0"/>
              <a:t>apply</a:t>
            </a:r>
            <a:r>
              <a:rPr lang="zh-CN" altLang="en-US" dirty="0" smtClean="0"/>
              <a:t> </a:t>
            </a:r>
            <a:r>
              <a:rPr lang="en-US" altLang="zh-CN" dirty="0" smtClean="0"/>
              <a:t>intermediate</a:t>
            </a:r>
            <a:r>
              <a:rPr lang="zh-CN" altLang="en-US" dirty="0" smtClean="0"/>
              <a:t> </a:t>
            </a:r>
            <a:r>
              <a:rPr lang="en-US" altLang="zh-CN" dirty="0" smtClean="0"/>
              <a:t>training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result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test</a:t>
            </a:r>
            <a:r>
              <a:rPr lang="zh-CN" altLang="en-US" dirty="0" smtClean="0"/>
              <a:t> </a:t>
            </a:r>
            <a:r>
              <a:rPr lang="en-US" altLang="zh-CN" dirty="0" smtClean="0"/>
              <a:t>methods, and get the results</a:t>
            </a:r>
          </a:p>
          <a:p>
            <a:r>
              <a:rPr lang="en-US" altLang="zh-CN" dirty="0" smtClean="0"/>
              <a:t>(T1.2)</a:t>
            </a:r>
            <a:r>
              <a:rPr lang="zh-CN" altLang="en-US" dirty="0" smtClean="0"/>
              <a:t> </a:t>
            </a:r>
            <a:r>
              <a:rPr lang="en-US" altLang="zh-CN" dirty="0" smtClean="0"/>
              <a:t>Evolution</a:t>
            </a:r>
            <a:r>
              <a:rPr lang="zh-CN" altLang="en-US" dirty="0" smtClean="0"/>
              <a:t> </a:t>
            </a:r>
            <a:r>
              <a:rPr lang="en-US" altLang="zh-CN" dirty="0" smtClean="0"/>
              <a:t>of</a:t>
            </a:r>
            <a:r>
              <a:rPr lang="zh-CN" altLang="en-US" dirty="0" smtClean="0"/>
              <a:t> </a:t>
            </a:r>
            <a:r>
              <a:rPr lang="en-US" altLang="zh-CN" dirty="0" smtClean="0"/>
              <a:t>iterations:</a:t>
            </a:r>
            <a:r>
              <a:rPr lang="zh-CN" altLang="en-US" dirty="0" smtClean="0"/>
              <a:t> </a:t>
            </a:r>
            <a:r>
              <a:rPr lang="en-US" altLang="zh-CN" dirty="0" smtClean="0"/>
              <a:t>inspect</a:t>
            </a:r>
            <a:r>
              <a:rPr lang="zh-CN" altLang="en-US" dirty="0" smtClean="0"/>
              <a:t> </a:t>
            </a:r>
            <a:r>
              <a:rPr lang="en-US" altLang="zh-CN" dirty="0" smtClean="0"/>
              <a:t>changes</a:t>
            </a:r>
            <a:r>
              <a:rPr lang="zh-CN" altLang="en-US" dirty="0" smtClean="0"/>
              <a:t> </a:t>
            </a:r>
            <a:r>
              <a:rPr lang="en-US" altLang="zh-CN" dirty="0" smtClean="0"/>
              <a:t>among</a:t>
            </a:r>
            <a:r>
              <a:rPr lang="zh-CN" altLang="en-US" dirty="0" smtClean="0"/>
              <a:t> </a:t>
            </a:r>
            <a:r>
              <a:rPr lang="en-US" altLang="zh-CN" dirty="0" smtClean="0"/>
              <a:t>iterations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1759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T2. SVM </a:t>
            </a:r>
            <a:r>
              <a:rPr lang="en-US" dirty="0" smtClean="0"/>
              <a:t>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r>
              <a:rPr lang="en-US" altLang="zh-CN" dirty="0" smtClean="0"/>
              <a:t>:</a:t>
            </a:r>
            <a:r>
              <a:rPr lang="zh-CN" altLang="en-US" dirty="0" smtClean="0"/>
              <a:t> </a:t>
            </a:r>
            <a:r>
              <a:rPr lang="en-US" altLang="zh-CN" dirty="0" smtClean="0"/>
              <a:t>VIS</a:t>
            </a:r>
            <a:r>
              <a:rPr lang="zh-CN" altLang="en-US" dirty="0" smtClean="0"/>
              <a:t>开会时，</a:t>
            </a:r>
            <a:r>
              <a:rPr lang="en-US" altLang="zh-CN" dirty="0" smtClean="0"/>
              <a:t>《</a:t>
            </a:r>
            <a:r>
              <a:rPr lang="en-US" dirty="0" smtClean="0"/>
              <a:t>Visual </a:t>
            </a:r>
            <a:r>
              <a:rPr lang="en-US" dirty="0"/>
              <a:t>Methods for Analyzing Probabilistic Classification Data 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的作者被提问：在你的工作中怎样比较模型之间的优劣？作者说系统中没有着重体现。前人文章也没有类似工作。</a:t>
            </a:r>
            <a:endParaRPr lang="en-US" altLang="zh-CN" dirty="0" smtClean="0"/>
          </a:p>
          <a:p>
            <a:r>
              <a:rPr lang="en-US" dirty="0" smtClean="0"/>
              <a:t>Contribution: a visual analysis method to support SVM model selection</a:t>
            </a:r>
          </a:p>
          <a:p>
            <a:r>
              <a:rPr lang="en-US" i="1" dirty="0" smtClean="0"/>
              <a:t>Metaphor: how do we manage a “model farm”?</a:t>
            </a:r>
            <a:endParaRPr lang="en-US" i="1" dirty="0"/>
          </a:p>
          <a:p>
            <a:r>
              <a:rPr lang="en-US" dirty="0" smtClean="0"/>
              <a:t>Core idea: comparison of results -&gt; insights from comparison</a:t>
            </a:r>
          </a:p>
          <a:p>
            <a:r>
              <a:rPr lang="en-US" dirty="0" smtClean="0"/>
              <a:t>Overall visual design: glyphs in a scatterplot view (each glyph represents a model)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1733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T2. SVM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Two</a:t>
            </a:r>
            <a:r>
              <a:rPr lang="zh-CN" altLang="en-US" dirty="0" smtClean="0"/>
              <a:t> </a:t>
            </a:r>
            <a:r>
              <a:rPr lang="en-US" altLang="zh-CN" dirty="0" smtClean="0"/>
              <a:t>levels:</a:t>
            </a:r>
            <a:r>
              <a:rPr lang="zh-CN" altLang="en-US" dirty="0" smtClean="0"/>
              <a:t> </a:t>
            </a:r>
            <a:r>
              <a:rPr lang="en-US" altLang="zh-CN" dirty="0" smtClean="0"/>
              <a:t>compare</a:t>
            </a:r>
            <a:r>
              <a:rPr lang="zh-CN" altLang="en-US" dirty="0" smtClean="0"/>
              <a:t> </a:t>
            </a:r>
            <a:r>
              <a:rPr lang="en-US" altLang="zh-CN" dirty="0" smtClean="0"/>
              <a:t>hundreds</a:t>
            </a:r>
            <a:r>
              <a:rPr lang="zh-CN" altLang="en-US" dirty="0" smtClean="0"/>
              <a:t> </a:t>
            </a:r>
            <a:r>
              <a:rPr lang="en-US" altLang="zh-CN" dirty="0" smtClean="0"/>
              <a:t>or</a:t>
            </a:r>
            <a:r>
              <a:rPr lang="zh-CN" altLang="en-US" dirty="0" smtClean="0"/>
              <a:t> </a:t>
            </a:r>
            <a:r>
              <a:rPr lang="en-US" altLang="zh-CN" dirty="0" smtClean="0"/>
              <a:t>thousands</a:t>
            </a:r>
            <a:r>
              <a:rPr lang="zh-CN" altLang="en-US" dirty="0" smtClean="0"/>
              <a:t> </a:t>
            </a:r>
            <a:r>
              <a:rPr lang="en-US" altLang="zh-CN" dirty="0" smtClean="0"/>
              <a:t>of</a:t>
            </a:r>
            <a:r>
              <a:rPr lang="zh-CN" altLang="en-US" dirty="0" smtClean="0"/>
              <a:t> </a:t>
            </a:r>
            <a:r>
              <a:rPr lang="en-US" altLang="zh-CN" dirty="0" smtClean="0"/>
              <a:t>models</a:t>
            </a:r>
            <a:r>
              <a:rPr lang="zh-CN" altLang="en-US" dirty="0" smtClean="0"/>
              <a:t> </a:t>
            </a:r>
            <a:r>
              <a:rPr lang="en-US" altLang="zh-CN" dirty="0" smtClean="0"/>
              <a:t>(T2.1)</a:t>
            </a:r>
            <a:r>
              <a:rPr lang="zh-CN" altLang="en-US" dirty="0" smtClean="0"/>
              <a:t> </a:t>
            </a:r>
            <a:r>
              <a:rPr lang="en-US" altLang="zh-CN" dirty="0" smtClean="0"/>
              <a:t>and</a:t>
            </a:r>
            <a:r>
              <a:rPr lang="zh-CN" altLang="en-US" dirty="0" smtClean="0"/>
              <a:t> </a:t>
            </a:r>
            <a:r>
              <a:rPr lang="en-US" altLang="zh-CN" dirty="0" smtClean="0"/>
              <a:t>precisely</a:t>
            </a:r>
            <a:r>
              <a:rPr lang="zh-CN" altLang="en-US" dirty="0" smtClean="0"/>
              <a:t> </a:t>
            </a:r>
            <a:r>
              <a:rPr lang="en-US" altLang="zh-CN" dirty="0" smtClean="0"/>
              <a:t>compare</a:t>
            </a:r>
            <a:r>
              <a:rPr lang="zh-CN" altLang="en-US" dirty="0" smtClean="0"/>
              <a:t> </a:t>
            </a:r>
            <a:r>
              <a:rPr lang="en-US" altLang="zh-CN" dirty="0" smtClean="0"/>
              <a:t>two</a:t>
            </a:r>
            <a:r>
              <a:rPr lang="zh-CN" altLang="en-US" dirty="0" smtClean="0"/>
              <a:t> </a:t>
            </a:r>
            <a:r>
              <a:rPr lang="en-US" altLang="zh-CN" dirty="0" smtClean="0"/>
              <a:t>models</a:t>
            </a:r>
            <a:r>
              <a:rPr lang="zh-CN" altLang="en-US" dirty="0" smtClean="0"/>
              <a:t> </a:t>
            </a:r>
            <a:r>
              <a:rPr lang="en-US" altLang="zh-CN" dirty="0" smtClean="0"/>
              <a:t>(T2.2)</a:t>
            </a:r>
          </a:p>
          <a:p>
            <a:pPr lvl="1"/>
            <a:r>
              <a:rPr lang="en-US" dirty="0" smtClean="0"/>
              <a:t>Rationale</a:t>
            </a:r>
            <a:r>
              <a:rPr lang="en-US" altLang="zh-CN" dirty="0" smtClean="0"/>
              <a:t>:</a:t>
            </a:r>
            <a:r>
              <a:rPr lang="zh-CN" altLang="en-US" dirty="0" smtClean="0"/>
              <a:t> </a:t>
            </a:r>
            <a:r>
              <a:rPr lang="en-US" altLang="zh-CN" dirty="0" smtClean="0"/>
              <a:t>level</a:t>
            </a:r>
            <a:r>
              <a:rPr lang="zh-CN" altLang="en-US" dirty="0" smtClean="0"/>
              <a:t> </a:t>
            </a:r>
            <a:r>
              <a:rPr lang="en-US" altLang="zh-CN" dirty="0" smtClean="0"/>
              <a:t>of</a:t>
            </a:r>
            <a:r>
              <a:rPr lang="zh-CN" altLang="en-US" dirty="0" smtClean="0"/>
              <a:t> </a:t>
            </a:r>
            <a:r>
              <a:rPr lang="en-US" altLang="zh-CN" dirty="0" smtClean="0"/>
              <a:t>detail</a:t>
            </a:r>
          </a:p>
          <a:p>
            <a:pPr marL="274637" lvl="1" indent="0">
              <a:buNone/>
            </a:pPr>
            <a:endParaRPr lang="en-US" dirty="0" smtClean="0"/>
          </a:p>
          <a:p>
            <a:pPr marL="274637" lvl="1" indent="0">
              <a:buNone/>
            </a:pPr>
            <a:endParaRPr lang="en-US" dirty="0"/>
          </a:p>
          <a:p>
            <a:pPr marL="274637" lvl="1" indent="0">
              <a:buNone/>
            </a:pPr>
            <a:endParaRPr lang="en-US" dirty="0" smtClean="0"/>
          </a:p>
          <a:p>
            <a:pPr marL="274637" lvl="1" indent="0">
              <a:buNone/>
            </a:pPr>
            <a:endParaRPr lang="en-US" dirty="0"/>
          </a:p>
          <a:p>
            <a:pPr marL="274637" lvl="1" indent="0">
              <a:buNone/>
            </a:pPr>
            <a:endParaRPr lang="en-US" dirty="0" smtClean="0"/>
          </a:p>
          <a:p>
            <a:pPr marL="274637" lvl="1" indent="0">
              <a:buNone/>
            </a:pPr>
            <a:endParaRPr lang="en-US" dirty="0"/>
          </a:p>
          <a:p>
            <a:pPr marL="274637" lvl="1" indent="0">
              <a:buNone/>
            </a:pPr>
            <a:endParaRPr lang="en-US" dirty="0" smtClean="0"/>
          </a:p>
          <a:p>
            <a:pPr marL="274637" lvl="1" indent="0">
              <a:buNone/>
            </a:pPr>
            <a:endParaRPr lang="en-US" dirty="0"/>
          </a:p>
          <a:p>
            <a:r>
              <a:rPr lang="en-US" dirty="0" smtClean="0"/>
              <a:t>Precise</a:t>
            </a:r>
            <a:r>
              <a:rPr lang="zh-CN" altLang="en-US" dirty="0" smtClean="0"/>
              <a:t> </a:t>
            </a:r>
            <a:r>
              <a:rPr lang="en-US" altLang="zh-CN" dirty="0" smtClean="0"/>
              <a:t>comparison:</a:t>
            </a:r>
            <a:r>
              <a:rPr lang="zh-CN" altLang="en-US" dirty="0" smtClean="0"/>
              <a:t> </a:t>
            </a:r>
            <a:r>
              <a:rPr lang="en-US" altLang="zh-CN" dirty="0" smtClean="0"/>
              <a:t>use</a:t>
            </a:r>
            <a:r>
              <a:rPr lang="zh-CN" altLang="en-US" dirty="0" smtClean="0"/>
              <a:t> </a:t>
            </a:r>
            <a:r>
              <a:rPr lang="en-US" altLang="zh-CN" dirty="0" smtClean="0"/>
              <a:t>scatter-plot</a:t>
            </a:r>
            <a:r>
              <a:rPr lang="zh-CN" altLang="en-US" dirty="0" smtClean="0"/>
              <a:t> </a:t>
            </a:r>
            <a:r>
              <a:rPr lang="en-US" altLang="zh-CN" dirty="0" smtClean="0"/>
              <a:t>view</a:t>
            </a:r>
            <a:r>
              <a:rPr lang="zh-CN" altLang="en-US" dirty="0" smtClean="0"/>
              <a:t> </a:t>
            </a:r>
            <a:r>
              <a:rPr lang="en-US" altLang="zh-CN" dirty="0" smtClean="0"/>
              <a:t>of</a:t>
            </a:r>
            <a:r>
              <a:rPr lang="zh-CN" altLang="en-US" dirty="0" smtClean="0"/>
              <a:t> 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 </a:t>
            </a:r>
            <a:r>
              <a:rPr lang="en-US" altLang="zh-CN" dirty="0" smtClean="0"/>
              <a:t>instances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display</a:t>
            </a:r>
            <a:r>
              <a:rPr lang="zh-CN" altLang="en-US" dirty="0" smtClean="0"/>
              <a:t> </a:t>
            </a:r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differences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259632" y="2663334"/>
            <a:ext cx="864096" cy="621650"/>
            <a:chOff x="1259632" y="2663334"/>
            <a:chExt cx="864096" cy="621650"/>
          </a:xfrm>
        </p:grpSpPr>
        <p:sp>
          <p:nvSpPr>
            <p:cNvPr id="6" name="Rounded Rectangle 5"/>
            <p:cNvSpPr/>
            <p:nvPr/>
          </p:nvSpPr>
          <p:spPr>
            <a:xfrm>
              <a:off x="1331640" y="2708920"/>
              <a:ext cx="792088" cy="57606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2663334"/>
              <a:ext cx="648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+mn-lt"/>
                </a:rPr>
                <a:t>Model</a:t>
              </a:r>
              <a:r>
                <a:rPr lang="zh-CN" altLang="en-US" sz="1100" dirty="0" smtClean="0">
                  <a:latin typeface="+mn-lt"/>
                </a:rPr>
                <a:t> </a:t>
              </a:r>
              <a:r>
                <a:rPr lang="zh-CN" altLang="zh-CN" sz="1100" dirty="0">
                  <a:latin typeface="+mn-lt"/>
                </a:rPr>
                <a:t>1</a:t>
              </a:r>
              <a:endParaRPr lang="en-US" sz="1100" dirty="0">
                <a:latin typeface="+mn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339752" y="2663334"/>
            <a:ext cx="864096" cy="621650"/>
            <a:chOff x="1259632" y="2663334"/>
            <a:chExt cx="864096" cy="621650"/>
          </a:xfrm>
        </p:grpSpPr>
        <p:sp>
          <p:nvSpPr>
            <p:cNvPr id="10" name="Rounded Rectangle 9"/>
            <p:cNvSpPr/>
            <p:nvPr/>
          </p:nvSpPr>
          <p:spPr>
            <a:xfrm>
              <a:off x="1331640" y="2708920"/>
              <a:ext cx="792088" cy="57606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2663334"/>
              <a:ext cx="648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+mn-lt"/>
                </a:rPr>
                <a:t>Model</a:t>
              </a:r>
              <a:r>
                <a:rPr lang="zh-CN" altLang="en-US" sz="1100" dirty="0" smtClean="0">
                  <a:latin typeface="+mn-lt"/>
                </a:rPr>
                <a:t> </a:t>
              </a:r>
              <a:r>
                <a:rPr lang="en-US" altLang="zh-CN" sz="1100" dirty="0" smtClean="0">
                  <a:latin typeface="+mn-lt"/>
                </a:rPr>
                <a:t>2</a:t>
              </a:r>
              <a:endParaRPr lang="en-US" sz="1100" dirty="0">
                <a:latin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419872" y="2636912"/>
            <a:ext cx="864096" cy="621650"/>
            <a:chOff x="1259632" y="2663334"/>
            <a:chExt cx="864096" cy="621650"/>
          </a:xfrm>
        </p:grpSpPr>
        <p:sp>
          <p:nvSpPr>
            <p:cNvPr id="13" name="Rounded Rectangle 12"/>
            <p:cNvSpPr/>
            <p:nvPr/>
          </p:nvSpPr>
          <p:spPr>
            <a:xfrm>
              <a:off x="1331640" y="2708920"/>
              <a:ext cx="792088" cy="57606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2663334"/>
              <a:ext cx="648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+mn-lt"/>
                </a:rPr>
                <a:t>Model</a:t>
              </a:r>
              <a:r>
                <a:rPr lang="zh-CN" altLang="en-US" sz="1100" dirty="0" smtClean="0">
                  <a:latin typeface="+mn-lt"/>
                </a:rPr>
                <a:t> </a:t>
              </a:r>
              <a:r>
                <a:rPr lang="zh-CN" altLang="zh-CN" sz="1100" dirty="0" smtClean="0">
                  <a:latin typeface="+mn-lt"/>
                </a:rPr>
                <a:t>3</a:t>
              </a:r>
              <a:endParaRPr lang="en-US" sz="1100" dirty="0">
                <a:latin typeface="+mn-lt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403648" y="3356992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Glyphs</a:t>
            </a:r>
            <a:r>
              <a:rPr lang="en-US" altLang="zh-CN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user</a:t>
            </a:r>
            <a:r>
              <a:rPr lang="zh-CN" altLang="en-US" dirty="0" smtClean="0"/>
              <a:t> </a:t>
            </a:r>
            <a:r>
              <a:rPr lang="en-US" altLang="zh-CN" dirty="0" smtClean="0"/>
              <a:t>can</a:t>
            </a:r>
            <a:r>
              <a:rPr lang="zh-CN" altLang="en-US" dirty="0" smtClean="0"/>
              <a:t> </a:t>
            </a:r>
            <a:r>
              <a:rPr lang="en-US" altLang="zh-CN" dirty="0" smtClean="0"/>
              <a:t>choose</a:t>
            </a:r>
            <a:r>
              <a:rPr lang="zh-CN" altLang="en-US" dirty="0" smtClean="0"/>
              <a:t> </a:t>
            </a:r>
            <a:r>
              <a:rPr lang="en-US" altLang="zh-CN" dirty="0" smtClean="0"/>
              <a:t>between</a:t>
            </a:r>
            <a:r>
              <a:rPr lang="zh-CN" altLang="en-US" dirty="0" smtClean="0"/>
              <a:t> </a:t>
            </a:r>
            <a:r>
              <a:rPr lang="en-US" altLang="zh-CN" dirty="0" smtClean="0"/>
              <a:t>different</a:t>
            </a:r>
            <a:r>
              <a:rPr lang="zh-CN" altLang="en-US" dirty="0" smtClean="0"/>
              <a:t> </a:t>
            </a:r>
            <a:r>
              <a:rPr lang="en-US" altLang="zh-CN" dirty="0" smtClean="0"/>
              <a:t>layouts</a:t>
            </a:r>
            <a:r>
              <a:rPr lang="zh-CN" altLang="en-US" dirty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see</a:t>
            </a:r>
            <a:r>
              <a:rPr lang="zh-CN" altLang="en-US" dirty="0" smtClean="0"/>
              <a:t> </a:t>
            </a:r>
            <a:r>
              <a:rPr lang="en-US" altLang="zh-CN" dirty="0" smtClean="0"/>
              <a:t>from</a:t>
            </a:r>
            <a:r>
              <a:rPr lang="zh-CN" altLang="en-US" dirty="0" smtClean="0"/>
              <a:t> </a:t>
            </a:r>
            <a:r>
              <a:rPr lang="en-US" altLang="zh-CN" dirty="0" smtClean="0"/>
              <a:t>different</a:t>
            </a:r>
            <a:r>
              <a:rPr lang="zh-CN" altLang="en-US" dirty="0" smtClean="0"/>
              <a:t> </a:t>
            </a:r>
            <a:r>
              <a:rPr lang="en-US" altLang="zh-CN" dirty="0" smtClean="0"/>
              <a:t>aspect.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4932040" y="2780928"/>
            <a:ext cx="3312368" cy="1917794"/>
            <a:chOff x="4932040" y="1988840"/>
            <a:chExt cx="3312368" cy="1917794"/>
          </a:xfrm>
        </p:grpSpPr>
        <p:grpSp>
          <p:nvGrpSpPr>
            <p:cNvPr id="28" name="Group 27"/>
            <p:cNvGrpSpPr/>
            <p:nvPr/>
          </p:nvGrpSpPr>
          <p:grpSpPr>
            <a:xfrm>
              <a:off x="5436096" y="2276872"/>
              <a:ext cx="1944216" cy="1440160"/>
              <a:chOff x="5436096" y="2276872"/>
              <a:chExt cx="1944216" cy="1440160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>
                <a:off x="5436096" y="2276872"/>
                <a:ext cx="1944216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5436096" y="2276872"/>
                <a:ext cx="0" cy="144016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ounded Rectangle 21"/>
              <p:cNvSpPr/>
              <p:nvPr/>
            </p:nvSpPr>
            <p:spPr>
              <a:xfrm>
                <a:off x="5796136" y="2492896"/>
                <a:ext cx="198022" cy="144016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6012160" y="2852936"/>
                <a:ext cx="198022" cy="144016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5724128" y="3068960"/>
                <a:ext cx="198022" cy="144016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6372200" y="2348880"/>
                <a:ext cx="198022" cy="144016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6732240" y="1988840"/>
              <a:ext cx="151216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Parameter</a:t>
              </a:r>
              <a:r>
                <a:rPr lang="zh-CN" altLang="en-US" sz="1100" dirty="0" smtClean="0"/>
                <a:t> </a:t>
              </a:r>
              <a:r>
                <a:rPr lang="en-US" altLang="zh-CN" sz="1100" dirty="0" smtClean="0"/>
                <a:t>1</a:t>
              </a:r>
              <a:endParaRPr lang="en-US" sz="1100" dirty="0" smtClean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932040" y="3645024"/>
              <a:ext cx="151216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Parameter</a:t>
              </a:r>
              <a:r>
                <a:rPr lang="zh-CN" altLang="en-US" sz="1100" dirty="0" smtClean="0"/>
                <a:t> </a:t>
              </a:r>
              <a:r>
                <a:rPr lang="zh-CN" altLang="zh-CN" sz="1100" dirty="0"/>
                <a:t>2</a:t>
              </a:r>
              <a:endParaRPr lang="en-US" sz="1100" dirty="0" smtClean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983389" y="2555612"/>
            <a:ext cx="52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r>
              <a:rPr lang="en-US" altLang="zh-CN" dirty="0" smtClean="0"/>
              <a:t>.g.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26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r>
              <a:rPr lang="zh-CN" altLang="en-US" dirty="0" smtClean="0"/>
              <a:t> </a:t>
            </a:r>
            <a:r>
              <a:rPr lang="en-US" altLang="zh-CN" dirty="0" smtClean="0"/>
              <a:t>a</a:t>
            </a:r>
            <a:r>
              <a:rPr lang="zh-CN" altLang="en-US" dirty="0" smtClean="0"/>
              <a:t> </a:t>
            </a:r>
            <a:r>
              <a:rPr lang="en-US" altLang="zh-CN" dirty="0" smtClean="0"/>
              <a:t>complete</a:t>
            </a:r>
            <a:r>
              <a:rPr lang="zh-CN" altLang="en-US" dirty="0" smtClean="0"/>
              <a:t> </a:t>
            </a:r>
            <a:r>
              <a:rPr lang="en-US" altLang="zh-CN" dirty="0" smtClean="0"/>
              <a:t>pipeline</a:t>
            </a:r>
            <a:r>
              <a:rPr lang="zh-CN" altLang="en-US" dirty="0" smtClean="0"/>
              <a:t> </a:t>
            </a:r>
            <a:r>
              <a:rPr lang="en-US" altLang="zh-CN" dirty="0" smtClean="0"/>
              <a:t>including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three</a:t>
            </a:r>
            <a:r>
              <a:rPr lang="zh-CN" altLang="en-US" dirty="0" smtClean="0"/>
              <a:t> </a:t>
            </a:r>
            <a:r>
              <a:rPr lang="en-US" altLang="zh-CN" dirty="0" smtClean="0"/>
              <a:t>aspects</a:t>
            </a:r>
          </a:p>
          <a:p>
            <a:r>
              <a:rPr lang="en-US" altLang="zh-CN" dirty="0" smtClean="0"/>
              <a:t>A</a:t>
            </a:r>
            <a:r>
              <a:rPr lang="zh-CN" altLang="en-US" dirty="0" smtClean="0"/>
              <a:t> </a:t>
            </a:r>
            <a:r>
              <a:rPr lang="en-US" altLang="zh-CN" dirty="0" smtClean="0"/>
              <a:t>detailed</a:t>
            </a:r>
            <a:r>
              <a:rPr lang="zh-CN" altLang="en-US" dirty="0" smtClean="0"/>
              <a:t> </a:t>
            </a:r>
            <a:r>
              <a:rPr lang="en-US" altLang="zh-CN" dirty="0" smtClean="0"/>
              <a:t>design</a:t>
            </a:r>
            <a:r>
              <a:rPr lang="zh-CN" altLang="en-US" dirty="0" smtClean="0"/>
              <a:t> </a:t>
            </a:r>
            <a:r>
              <a:rPr lang="en-US" altLang="zh-CN" dirty="0" smtClean="0"/>
              <a:t>of</a:t>
            </a:r>
            <a:r>
              <a:rPr lang="zh-CN" altLang="en-US" dirty="0" smtClean="0"/>
              <a:t> </a:t>
            </a:r>
            <a:r>
              <a:rPr lang="en-US" altLang="zh-CN" smtClean="0"/>
              <a:t>model comparison 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81822-5108-4199-9366-627F12F9A8BE}" type="datetime1">
              <a:rPr lang="zh-CN" altLang="en-US" smtClean="0"/>
              <a:pPr>
                <a:defRPr/>
              </a:pPr>
              <a:t>12/15/14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Visual Analytics Group | CAD&amp;CG</a:t>
            </a:r>
            <a:r>
              <a:rPr lang="zh-CN" altLang="en-US" smtClean="0"/>
              <a:t>国家重点实验室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8998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012-03-11 taobao-visi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透明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2012-03-11 taobao-visit</Template>
  <TotalTime>2187</TotalTime>
  <Words>444</Words>
  <Application>Microsoft Macintosh PowerPoint</Application>
  <PresentationFormat>On-screen Show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2012-03-11 taobao-visit</vt:lpstr>
      <vt:lpstr>Summary of Improvements for Visual SVM Project</vt:lpstr>
      <vt:lpstr>Main Tasks</vt:lpstr>
      <vt:lpstr>T1. Training process control</vt:lpstr>
      <vt:lpstr>T1. Training process control</vt:lpstr>
      <vt:lpstr>T2. SVM Selection</vt:lpstr>
      <vt:lpstr>T2. SVM Selection</vt:lpstr>
      <vt:lpstr>Todo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Quanquan</dc:creator>
  <cp:lastModifiedBy>Icie</cp:lastModifiedBy>
  <cp:revision>471</cp:revision>
  <dcterms:created xsi:type="dcterms:W3CDTF">2012-04-29T04:54:03Z</dcterms:created>
  <dcterms:modified xsi:type="dcterms:W3CDTF">2014-12-15T00:59:01Z</dcterms:modified>
</cp:coreProperties>
</file>